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09" r:id="rId2"/>
    <p:sldId id="292" r:id="rId3"/>
    <p:sldId id="323" r:id="rId4"/>
    <p:sldId id="324" r:id="rId5"/>
    <p:sldId id="325" r:id="rId6"/>
    <p:sldId id="329" r:id="rId7"/>
    <p:sldId id="327" r:id="rId8"/>
    <p:sldId id="335" r:id="rId9"/>
    <p:sldId id="328" r:id="rId10"/>
    <p:sldId id="326" r:id="rId11"/>
  </p:sldIdLst>
  <p:sldSz cx="9906000" cy="6858000" type="A4"/>
  <p:notesSz cx="9944100" cy="6805613"/>
  <p:defaultTextStyle>
    <a:defPPr>
      <a:defRPr lang="ru-RU"/>
    </a:defPPr>
    <a:lvl1pPr marL="0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19801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39602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59403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679204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099005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18806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38607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358408" algn="l" defTabSz="8396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57"/>
    <a:srgbClr val="F1DEAD"/>
    <a:srgbClr val="DAB000"/>
    <a:srgbClr val="F34941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44" y="-35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676566400736163E-2"/>
          <c:y val="5.2148990075267007E-2"/>
          <c:w val="0.92064686719852773"/>
          <c:h val="0.7821788305603640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Столбец10</c:v>
                </c:pt>
              </c:strCache>
            </c:strRef>
          </c:tx>
          <c:spPr>
            <a:solidFill>
              <a:srgbClr val="F34840"/>
            </a:solidFill>
          </c:spPr>
          <c:invertIfNegative val="0"/>
          <c:dLbls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smtClean="0"/>
                      <a:t>2470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3533</c:v>
                </c:pt>
                <c:pt idx="1">
                  <c:v>3335</c:v>
                </c:pt>
                <c:pt idx="2">
                  <c:v>3227</c:v>
                </c:pt>
                <c:pt idx="3">
                  <c:v>3078</c:v>
                </c:pt>
                <c:pt idx="4">
                  <c:v>3073</c:v>
                </c:pt>
                <c:pt idx="5">
                  <c:v>3073</c:v>
                </c:pt>
                <c:pt idx="6">
                  <c:v>2901</c:v>
                </c:pt>
                <c:pt idx="7">
                  <c:v>2610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8"/>
        <c:shape val="box"/>
        <c:axId val="46753280"/>
        <c:axId val="46754816"/>
        <c:axId val="0"/>
      </c:bar3DChart>
      <c:catAx>
        <c:axId val="4675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46754816"/>
        <c:crosses val="autoZero"/>
        <c:auto val="1"/>
        <c:lblAlgn val="ctr"/>
        <c:lblOffset val="100"/>
        <c:noMultiLvlLbl val="0"/>
      </c:catAx>
      <c:valAx>
        <c:axId val="467548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753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676566400736163E-2"/>
          <c:y val="5.2148990075267007E-2"/>
          <c:w val="0.92064686719852773"/>
          <c:h val="0.8380527484981501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34840"/>
            </a:solidFill>
          </c:spPr>
          <c:invertIfNegative val="0"/>
          <c:dLbls>
            <c:dLbl>
              <c:idx val="0"/>
              <c:layout>
                <c:manualLayout>
                  <c:x val="3.4036187508451179E-2"/>
                  <c:y val="-3.2310773671298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941988644046532E-2"/>
                  <c:y val="-3.6349620380211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941914405454768E-2"/>
                  <c:y val="-5.3468097235283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2525124886201177E-2"/>
                  <c:y val="-2.82717842296210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6794266210691352E-2"/>
                  <c:y val="-2.09969275047185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2642762506170384E-2"/>
                  <c:y val="-2.93956985066059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2005</c:v>
                </c:pt>
                <c:pt idx="1">
                  <c:v>2009</c:v>
                </c:pt>
                <c:pt idx="2">
                  <c:v>2010</c:v>
                </c:pt>
                <c:pt idx="3">
                  <c:v>2014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221</c:v>
                </c:pt>
                <c:pt idx="1">
                  <c:v>220</c:v>
                </c:pt>
                <c:pt idx="2">
                  <c:v>149</c:v>
                </c:pt>
                <c:pt idx="3">
                  <c:v>142</c:v>
                </c:pt>
                <c:pt idx="4">
                  <c:v>142</c:v>
                </c:pt>
                <c:pt idx="5">
                  <c:v>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gapDepth val="116"/>
        <c:shape val="box"/>
        <c:axId val="50457600"/>
        <c:axId val="50463488"/>
        <c:axId val="0"/>
      </c:bar3DChart>
      <c:catAx>
        <c:axId val="50457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50463488"/>
        <c:crosses val="autoZero"/>
        <c:auto val="1"/>
        <c:lblAlgn val="ctr"/>
        <c:lblOffset val="100"/>
        <c:noMultiLvlLbl val="0"/>
      </c:catAx>
      <c:valAx>
        <c:axId val="504634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4576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body"/>
          </p:nvPr>
        </p:nvSpPr>
        <p:spPr>
          <a:xfrm>
            <a:off x="703026" y="4570029"/>
            <a:ext cx="5623874" cy="432933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3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050799" cy="48074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</a:p>
        </p:txBody>
      </p:sp>
      <p:sp>
        <p:nvSpPr>
          <p:cNvPr id="38" name="PlaceHolder 3"/>
          <p:cNvSpPr>
            <a:spLocks noGrp="1"/>
          </p:cNvSpPr>
          <p:nvPr>
            <p:ph type="dt"/>
          </p:nvPr>
        </p:nvSpPr>
        <p:spPr>
          <a:xfrm>
            <a:off x="3979128" y="0"/>
            <a:ext cx="3050799" cy="480749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39" name="PlaceHolder 4"/>
          <p:cNvSpPr>
            <a:spLocks noGrp="1"/>
          </p:cNvSpPr>
          <p:nvPr>
            <p:ph type="ftr"/>
          </p:nvPr>
        </p:nvSpPr>
        <p:spPr>
          <a:xfrm>
            <a:off x="0" y="9140381"/>
            <a:ext cx="3050799" cy="480749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40" name="PlaceHolder 5"/>
          <p:cNvSpPr>
            <a:spLocks noGrp="1"/>
          </p:cNvSpPr>
          <p:nvPr>
            <p:ph type="sldNum"/>
          </p:nvPr>
        </p:nvSpPr>
        <p:spPr>
          <a:xfrm>
            <a:off x="3979128" y="9140381"/>
            <a:ext cx="3050799" cy="480749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411D7370-902B-47D3-852B-B788E6529846}" type="slidenum">
              <a:rPr lang="ru-RU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ru-RU" sz="13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6816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19801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39602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59403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79204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99005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18806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38607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58408" algn="l" defTabSz="83960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10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3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4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5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6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7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8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body"/>
          </p:nvPr>
        </p:nvSpPr>
        <p:spPr>
          <a:xfrm>
            <a:off x="994949" y="3232744"/>
            <a:ext cx="7952230" cy="3060724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5633583" y="6464192"/>
            <a:ext cx="4305868" cy="338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2566" tIns="41283" rIns="82566" bIns="41283" anchor="b"/>
          <a:lstStyle/>
          <a:p>
            <a:pPr algn="r">
              <a:lnSpc>
                <a:spcPct val="100000"/>
              </a:lnSpc>
            </a:pPr>
            <a:fld id="{8157ED3E-E098-41C9-8867-C35E17821521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9</a:t>
            </a:fld>
            <a:endParaRPr lang="ru-RU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8914900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95235" y="3682011"/>
            <a:ext cx="8914900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63404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63404" y="3682011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95235" y="3682011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8914900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95235" y="1604494"/>
            <a:ext cx="8914900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Рисунок 33"/>
          <p:cNvPicPr/>
          <p:nvPr/>
        </p:nvPicPr>
        <p:blipFill>
          <a:blip r:embed="rId2"/>
          <a:stretch/>
        </p:blipFill>
        <p:spPr>
          <a:xfrm>
            <a:off x="2406476" y="1604167"/>
            <a:ext cx="5092085" cy="397712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2406476" y="1604167"/>
            <a:ext cx="5092085" cy="3977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95235" y="1604494"/>
            <a:ext cx="8914900" cy="397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8914900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4350399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063404" y="1604494"/>
            <a:ext cx="4350399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95235" y="273564"/>
            <a:ext cx="8914900" cy="530805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95235" y="3682011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63404" y="1604494"/>
            <a:ext cx="4350399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4350399" cy="39771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063404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063404" y="3682011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063404" y="1604494"/>
            <a:ext cx="4350399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95235" y="3682011"/>
            <a:ext cx="8914900" cy="1896991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95235" y="273564"/>
            <a:ext cx="8914900" cy="11448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95235" y="1604494"/>
            <a:ext cx="8914900" cy="39771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793325" lvl="1" indent="-297497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189987" lvl="2" indent="-26444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586650" lvl="3" indent="-198331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1983312" lvl="4" indent="-19833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379974" lvl="5" indent="-19833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2776637" lvl="6" indent="-198331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 dir="r"/>
  </p:transition>
  <p:txStyles>
    <p:titleStyle/>
    <p:bodyStyle>
      <a:lvl1pPr marL="396662" indent="-297497"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8" y="1887796"/>
            <a:ext cx="9906000" cy="495300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649812" y="1150513"/>
            <a:ext cx="9272766" cy="0"/>
          </a:xfrm>
          <a:prstGeom prst="line">
            <a:avLst/>
          </a:prstGeom>
          <a:noFill/>
          <a:ln w="38100" cap="flat" cmpd="sng" algn="ctr">
            <a:solidFill>
              <a:srgbClr val="F34840"/>
            </a:solidFill>
            <a:prstDash val="solid"/>
          </a:ln>
          <a:effectLst/>
        </p:spPr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691" y="152636"/>
            <a:ext cx="711200" cy="82392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44488" y="1209916"/>
            <a:ext cx="9437948" cy="1476164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32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Территориальная </a:t>
            </a:r>
            <a:r>
              <a:rPr lang="ru-RU" sz="32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организация местного самоуправления </a:t>
            </a:r>
            <a:r>
              <a:rPr lang="ru-RU" sz="32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Новгородской области </a:t>
            </a:r>
            <a:endParaRPr lang="ru-RU" sz="32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  <a:sym typeface="Rasa Medium"/>
            </a:endParaRPr>
          </a:p>
        </p:txBody>
      </p:sp>
    </p:spTree>
    <p:extLst>
      <p:ext uri="{BB962C8B-B14F-4D97-AF65-F5344CB8AC3E}">
        <p14:creationId xmlns:p14="http://schemas.microsoft.com/office/powerpoint/2010/main" val="178812804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fld id="{3A0563BE-6BB1-4AF2-9C76-F022463C4161}" type="slidenum">
              <a:rPr lang="ru-RU" sz="5000" b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3234" y="1124744"/>
            <a:ext cx="8729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Численность работников органов  местного самоуправления 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593449"/>
              </p:ext>
            </p:extLst>
          </p:nvPr>
        </p:nvGraphicFramePr>
        <p:xfrm>
          <a:off x="308484" y="1524854"/>
          <a:ext cx="9434227" cy="507656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68152"/>
                <a:gridCol w="684076"/>
                <a:gridCol w="612068"/>
                <a:gridCol w="648072"/>
                <a:gridCol w="720080"/>
                <a:gridCol w="576064"/>
                <a:gridCol w="684076"/>
                <a:gridCol w="516572"/>
                <a:gridCol w="626599"/>
                <a:gridCol w="700316"/>
                <a:gridCol w="589740"/>
                <a:gridCol w="626599"/>
                <a:gridCol w="552881"/>
                <a:gridCol w="528932"/>
              </a:tblGrid>
              <a:tr h="6122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2008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2009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2010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2011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2012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2013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2014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>
                          <a:effectLst/>
                          <a:latin typeface="+mn-lt"/>
                        </a:rPr>
                        <a:t>2015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2016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2017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2018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2019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2020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292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n-lt"/>
                        </a:rPr>
                        <a:t>Муниципальные должности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228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227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167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161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189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188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188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178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166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164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829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n-lt"/>
                        </a:rPr>
                        <a:t>Должности муниципальной службы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2911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2885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2853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2084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1971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1908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1826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1778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1700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1675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1649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1643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1547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638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Служащие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158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205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224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929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1052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1048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1016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992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972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992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1028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868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672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333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-100" baseline="0" dirty="0" smtClean="0">
                          <a:effectLst/>
                          <a:latin typeface="+mn-lt"/>
                        </a:rPr>
                        <a:t>Обслуживающий </a:t>
                      </a:r>
                      <a:r>
                        <a:rPr lang="ru-RU" sz="1200" b="1" dirty="0" smtClean="0">
                          <a:effectLst/>
                          <a:latin typeface="+mn-lt"/>
                        </a:rPr>
                        <a:t>персонал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865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797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663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489</a:t>
                      </a:r>
                      <a:endParaRPr lang="ru-RU" sz="12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470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389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305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279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240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242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234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228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+mn-lt"/>
                        </a:rPr>
                        <a:t>103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48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n-lt"/>
                        </a:rPr>
                        <a:t>ИТОГО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4162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4114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3907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3663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3682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3533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3335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</a:rPr>
                        <a:t>3227</a:t>
                      </a:r>
                      <a:endParaRPr lang="ru-RU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  <a:latin typeface="+mn-lt"/>
                        </a:rPr>
                        <a:t>3078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  <a:latin typeface="+mn-lt"/>
                        </a:rPr>
                        <a:t>3073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  <a:latin typeface="+mn-lt"/>
                        </a:rPr>
                        <a:t>3073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  <a:latin typeface="+mn-lt"/>
                        </a:rPr>
                        <a:t>2901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  <a:latin typeface="+mn-lt"/>
                        </a:rPr>
                        <a:t>2470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9480138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11" name="Заголовок 6"/>
          <p:cNvSpPr txBox="1">
            <a:spLocks/>
          </p:cNvSpPr>
          <p:nvPr/>
        </p:nvSpPr>
        <p:spPr>
          <a:xfrm>
            <a:off x="6642340" y="5739570"/>
            <a:ext cx="1907299" cy="46020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pPr marL="12600">
              <a:lnSpc>
                <a:spcPct val="100000"/>
              </a:lnSpc>
            </a:pPr>
            <a:endParaRPr lang="ru-RU" sz="1800" spc="-1" dirty="0">
              <a:solidFill>
                <a:schemeClr val="bg2">
                  <a:lumMod val="25000"/>
                </a:schemeClr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158213"/>
              </p:ext>
            </p:extLst>
          </p:nvPr>
        </p:nvGraphicFramePr>
        <p:xfrm>
          <a:off x="633234" y="1524862"/>
          <a:ext cx="6719250" cy="522969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930718"/>
                <a:gridCol w="1260140"/>
                <a:gridCol w="1224136"/>
                <a:gridCol w="1080120"/>
                <a:gridCol w="1224136"/>
              </a:tblGrid>
              <a:tr h="171027">
                <a:tc rowSpan="3">
                  <a:txBody>
                    <a:bodyPr/>
                    <a:lstStyle>
                      <a:lvl1pPr marL="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36708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7341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1012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4683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683537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2024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35695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693659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 smtClean="0">
                          <a:effectLst/>
                          <a:latin typeface="+mn-lt"/>
                        </a:rPr>
                        <a:t>Административно-территориальные единицы</a:t>
                      </a:r>
                      <a:endParaRPr lang="ru-RU" sz="1100" b="1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>
                      <a:lvl1pPr marL="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36708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7341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1012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4683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683537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2024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35695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693659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 smtClean="0">
                          <a:effectLst/>
                          <a:latin typeface="+mn-lt"/>
                        </a:rPr>
                        <a:t>2020 год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71A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F81BD"/>
                      </a:solidFill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71AA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36708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7341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1012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46830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683537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20245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356953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693659" algn="l" defTabSz="673415" rtl="0" eaLnBrk="1" latinLnBrk="0" hangingPunct="1">
                        <a:defRPr sz="1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900" b="1" kern="1200" dirty="0" smtClean="0">
                          <a:effectLst/>
                          <a:latin typeface="+mn-lt"/>
                        </a:rPr>
                        <a:t>Количество населенных пунктов в административном районе</a:t>
                      </a:r>
                      <a:endParaRPr lang="ru-RU" sz="9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 smtClean="0">
                          <a:effectLst/>
                          <a:latin typeface="+mn-lt"/>
                        </a:rPr>
                        <a:t>Все население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 smtClean="0">
                          <a:effectLst/>
                          <a:latin typeface="+mn-lt"/>
                        </a:rPr>
                        <a:t>В том числе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71A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7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57596" marR="57596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71A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>
                          <a:effectLst/>
                          <a:latin typeface="+mn-lt"/>
                        </a:rPr>
                        <a:t>городское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100" b="1" kern="1200" dirty="0">
                          <a:effectLst/>
                          <a:latin typeface="+mn-lt"/>
                        </a:rPr>
                        <a:t>сельское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1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Батецкий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5018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5018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145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Боровичский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62502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49012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13490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326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Валдайский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22854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13987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8867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184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Волотовский</a:t>
                      </a:r>
                      <a:r>
                        <a:rPr lang="ru-RU" sz="1200" dirty="0" smtClean="0">
                          <a:effectLst/>
                        </a:rPr>
                        <a:t> округ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4512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4512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110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Демянский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9964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4211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5753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231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Крестецкий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11180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7351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3829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64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Любытинский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8288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4318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3970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Маловишерский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14172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10253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3919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Марёвский</a:t>
                      </a:r>
                      <a:r>
                        <a:rPr lang="ru-RU" sz="1200" dirty="0" smtClean="0">
                          <a:effectLst/>
                        </a:rPr>
                        <a:t> округ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3902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Мошенской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5970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Новгородский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63225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14172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49053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Окуловский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14342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5883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Парфинский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12220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6350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5870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115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Пестовский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19865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14985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4880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206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Поддорский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3695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3695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155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Солецкий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13183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8535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4648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173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47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Старорусский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41493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27739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13754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290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Хвойнинский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13734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5637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8097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151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</a:rPr>
                        <a:t>Холмский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5039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3359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1680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Чудовский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19566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13909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5657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84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81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Шимский</a:t>
                      </a:r>
                      <a:r>
                        <a:rPr lang="ru-RU" sz="1200" dirty="0" smtClean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10965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3486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7479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127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Великий Новгород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effectLst/>
                        </a:rPr>
                        <a:t>224936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effectLst/>
                        </a:rPr>
                        <a:t>224936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effectLst/>
                        </a:rPr>
                        <a:t>-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effectLst/>
                        </a:rPr>
                        <a:t>1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343">
                <a:tc>
                  <a:txBody>
                    <a:bodyPr/>
                    <a:lstStyle/>
                    <a:p>
                      <a:pPr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ИТОГО </a:t>
                      </a:r>
                      <a:r>
                        <a:rPr lang="ru-RU" sz="1300" dirty="0" smtClean="0">
                          <a:effectLst/>
                        </a:rPr>
                        <a:t>по </a:t>
                      </a:r>
                      <a:r>
                        <a:rPr lang="ru-RU" sz="1300" dirty="0">
                          <a:effectLst/>
                        </a:rPr>
                        <a:t>области</a:t>
                      </a:r>
                      <a:endParaRPr lang="ru-RU" sz="1300" b="1" i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</a:rPr>
                        <a:t>596508</a:t>
                      </a:r>
                      <a:endParaRPr lang="ru-RU" sz="13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</a:rPr>
                        <a:t>426582</a:t>
                      </a:r>
                      <a:endParaRPr lang="ru-RU" sz="13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</a:rPr>
                        <a:t>169926</a:t>
                      </a:r>
                      <a:endParaRPr lang="ru-RU" sz="13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</a:rPr>
                        <a:t>3720</a:t>
                      </a:r>
                      <a:endParaRPr lang="ru-RU" sz="13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9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7401273" y="2323250"/>
            <a:ext cx="24122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ea typeface="Times New Roman"/>
              </a:rPr>
              <a:t>Всего населенных пунктов – </a:t>
            </a:r>
            <a:r>
              <a:rPr lang="ru-RU" sz="1200" b="1" dirty="0" smtClean="0">
                <a:ea typeface="Times New Roman"/>
              </a:rPr>
              <a:t>3720,</a:t>
            </a:r>
            <a:endParaRPr lang="ru-RU" sz="1200" dirty="0">
              <a:ea typeface="Times New Roman"/>
            </a:endParaRPr>
          </a:p>
          <a:p>
            <a:pPr algn="ctr"/>
            <a:r>
              <a:rPr lang="ru-RU" sz="1200" b="1" i="1" dirty="0">
                <a:ea typeface="Times New Roman"/>
              </a:rPr>
              <a:t>в том числе </a:t>
            </a:r>
            <a:r>
              <a:rPr lang="ru-RU" sz="1200" b="1" i="1" dirty="0" smtClean="0">
                <a:ea typeface="Times New Roman"/>
              </a:rPr>
              <a:t>3699 сельских </a:t>
            </a:r>
            <a:r>
              <a:rPr lang="ru-RU" sz="1200" b="1" i="1" dirty="0">
                <a:ea typeface="Times New Roman"/>
              </a:rPr>
              <a:t>и 21 городской</a:t>
            </a:r>
            <a:endParaRPr lang="ru-RU" sz="1200" dirty="0">
              <a:ea typeface="Times New Roman"/>
            </a:endParaRPr>
          </a:p>
          <a:p>
            <a:pPr algn="ctr"/>
            <a:r>
              <a:rPr lang="ru-RU" sz="1200" b="1" i="1" dirty="0">
                <a:ea typeface="Times New Roman"/>
              </a:rPr>
              <a:t> </a:t>
            </a:r>
            <a:endParaRPr lang="ru-RU" sz="1200" dirty="0">
              <a:ea typeface="Times New Roman"/>
            </a:endParaRPr>
          </a:p>
          <a:p>
            <a:pPr algn="ctr"/>
            <a:r>
              <a:rPr lang="ru-RU" sz="1200" b="1" i="1" dirty="0">
                <a:ea typeface="Times New Roman"/>
              </a:rPr>
              <a:t>По итогам переписи 2010 года:</a:t>
            </a:r>
            <a:endParaRPr lang="ru-RU" sz="1200" dirty="0">
              <a:ea typeface="Times New Roman"/>
            </a:endParaRPr>
          </a:p>
          <a:p>
            <a:pPr algn="ctr"/>
            <a:r>
              <a:rPr lang="ru-RU" sz="1200" dirty="0">
                <a:ea typeface="Times New Roman"/>
              </a:rPr>
              <a:t>без постоянно проживающего населения – </a:t>
            </a:r>
            <a:r>
              <a:rPr lang="ru-RU" sz="1200" dirty="0" smtClean="0">
                <a:ea typeface="Times New Roman"/>
              </a:rPr>
              <a:t>694</a:t>
            </a:r>
            <a:r>
              <a:rPr lang="ru-RU" sz="1200" b="1" i="1" dirty="0">
                <a:ea typeface="Times New Roman"/>
              </a:rPr>
              <a:t/>
            </a:r>
            <a:br>
              <a:rPr lang="ru-RU" sz="1200" b="1" i="1" dirty="0">
                <a:ea typeface="Times New Roman"/>
              </a:rPr>
            </a:br>
            <a:r>
              <a:rPr lang="ru-RU" sz="1200" dirty="0">
                <a:ea typeface="Times New Roman"/>
              </a:rPr>
              <a:t>населенных </a:t>
            </a:r>
            <a:r>
              <a:rPr lang="ru-RU" sz="1200" dirty="0" smtClean="0">
                <a:ea typeface="Times New Roman"/>
              </a:rPr>
              <a:t>пункта</a:t>
            </a:r>
            <a:endParaRPr lang="ru-RU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633234" y="1124744"/>
            <a:ext cx="9180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Административно-территориальные единицы Новгородской </a:t>
            </a:r>
            <a:r>
              <a:rPr lang="ru-RU" sz="2000" b="1" kern="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97416452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11" name="Заголовок 6"/>
          <p:cNvSpPr txBox="1">
            <a:spLocks/>
          </p:cNvSpPr>
          <p:nvPr/>
        </p:nvSpPr>
        <p:spPr>
          <a:xfrm>
            <a:off x="6642340" y="5739570"/>
            <a:ext cx="1907299" cy="46020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pPr marL="12600">
              <a:lnSpc>
                <a:spcPct val="100000"/>
              </a:lnSpc>
            </a:pPr>
            <a:endParaRPr lang="ru-RU" sz="1800" spc="-1" dirty="0">
              <a:solidFill>
                <a:schemeClr val="bg2">
                  <a:lumMod val="25000"/>
                </a:schemeClr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234" y="1124744"/>
            <a:ext cx="9272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органов местного самоуправления Новгородской области</a:t>
            </a:r>
            <a:endParaRPr lang="ru-RU" sz="2000" b="1" kern="0" dirty="0" smtClean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552558"/>
              </p:ext>
            </p:extLst>
          </p:nvPr>
        </p:nvGraphicFramePr>
        <p:xfrm>
          <a:off x="236477" y="1524853"/>
          <a:ext cx="9469051" cy="514543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66704"/>
                <a:gridCol w="1202514"/>
                <a:gridCol w="2292292"/>
                <a:gridCol w="1240092"/>
                <a:gridCol w="1089778"/>
                <a:gridCol w="1277671"/>
              </a:tblGrid>
              <a:tr h="4571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Наименование муниципального района</a:t>
                      </a:r>
                      <a:r>
                        <a:rPr lang="ru-RU" sz="1000" kern="1200" dirty="0" smtClean="0">
                          <a:effectLst/>
                        </a:rPr>
                        <a:t>, муниципального округа </a:t>
                      </a:r>
                      <a:r>
                        <a:rPr lang="ru-RU" sz="1000" kern="1200" dirty="0">
                          <a:effectLst/>
                        </a:rPr>
                        <a:t>городского округа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Численность населения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на </a:t>
                      </a:r>
                      <a:r>
                        <a:rPr lang="ru-RU" sz="1000" kern="1200" dirty="0" smtClean="0">
                          <a:effectLst/>
                        </a:rPr>
                        <a:t>01.01.2020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Количество городских и сельских </a:t>
                      </a:r>
                      <a:r>
                        <a:rPr lang="ru-RU" sz="1000" kern="1200" dirty="0" smtClean="0">
                          <a:effectLst/>
                        </a:rPr>
                        <a:t>поселений на 03.04.2020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Количество населенных пунктов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Площадь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территории, </a:t>
                      </a:r>
                      <a:r>
                        <a:rPr lang="ru-RU" sz="1000" kern="1200" dirty="0" err="1" smtClean="0">
                          <a:effectLst/>
                        </a:rPr>
                        <a:t>кв.км</a:t>
                      </a:r>
                      <a:r>
                        <a:rPr lang="ru-RU" sz="1000" kern="1200" dirty="0">
                          <a:effectLst/>
                        </a:rPr>
                        <a:t> 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Число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жителей </a:t>
                      </a:r>
                      <a:r>
                        <a:rPr lang="ru-RU" sz="1000" kern="1200" dirty="0" smtClean="0">
                          <a:effectLst/>
                        </a:rPr>
                        <a:t/>
                      </a:r>
                      <a:br>
                        <a:rPr lang="ru-RU" sz="1000" kern="1200" dirty="0" smtClean="0">
                          <a:effectLst/>
                        </a:rPr>
                      </a:br>
                      <a:r>
                        <a:rPr lang="ru-RU" sz="1000" kern="1200" dirty="0" smtClean="0">
                          <a:effectLst/>
                        </a:rPr>
                        <a:t>на </a:t>
                      </a:r>
                      <a:r>
                        <a:rPr lang="ru-RU" sz="1000" kern="1200" dirty="0">
                          <a:effectLst/>
                        </a:rPr>
                        <a:t>1 </a:t>
                      </a:r>
                      <a:r>
                        <a:rPr lang="ru-RU" sz="1000" kern="1200" dirty="0" smtClean="0">
                          <a:effectLst/>
                        </a:rPr>
                        <a:t>кв. </a:t>
                      </a:r>
                      <a:r>
                        <a:rPr lang="ru-RU" sz="1000" kern="1200" dirty="0">
                          <a:effectLst/>
                        </a:rPr>
                        <a:t>км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8680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Батецкий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5018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3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145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1591,79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3,2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534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Боровичский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62502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10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326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3137,90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20,0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Валдайский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22854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8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184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2701,63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8,6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effectLst/>
                        </a:rPr>
                        <a:t>Волотовский</a:t>
                      </a:r>
                      <a:r>
                        <a:rPr lang="ru-RU" sz="1200" b="1" kern="1200" dirty="0" smtClean="0">
                          <a:effectLst/>
                        </a:rPr>
                        <a:t> МО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4512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110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995,10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4,7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Демянский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9964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231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3198,94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3,2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Крестецкий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11180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4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2790,63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4,1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Любытинский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8288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2 сельских</a:t>
                      </a:r>
                      <a:endParaRPr lang="ru-RU" sz="12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4486,24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1,9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Маловишерский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14172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 </a:t>
                      </a:r>
                      <a:r>
                        <a:rPr lang="ru-RU" sz="1200" kern="1200" dirty="0" smtClean="0">
                          <a:effectLst/>
                        </a:rPr>
                        <a:t>городских / 2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3280,98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4,4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effectLst/>
                        </a:rPr>
                        <a:t>Марёвский</a:t>
                      </a:r>
                      <a:r>
                        <a:rPr lang="ru-RU" sz="1200" b="1" kern="1200" dirty="0" smtClean="0">
                          <a:effectLst/>
                        </a:rPr>
                        <a:t> М0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1818,69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2,2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Мошенской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5970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5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2568,28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2,4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Новгородский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63225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 </a:t>
                      </a:r>
                      <a:r>
                        <a:rPr lang="ru-RU" sz="1200" kern="1200" dirty="0" smtClean="0">
                          <a:effectLst/>
                        </a:rPr>
                        <a:t>городских / 8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4596,36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13,7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Окуловский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3 </a:t>
                      </a:r>
                      <a:r>
                        <a:rPr lang="ru-RU" sz="1200" kern="1200" dirty="0" smtClean="0">
                          <a:effectLst/>
                        </a:rPr>
                        <a:t>городских / 4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2520,81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8,3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Парфинский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12220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2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115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1591,12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7,8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Пестовский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19865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206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2110,44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9,5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Поддорский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3695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3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155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2954,02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1,3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effectLst/>
                        </a:rPr>
                        <a:t>Солецкий</a:t>
                      </a:r>
                      <a:r>
                        <a:rPr lang="ru-RU" sz="1200" b="1" kern="1200" dirty="0" smtClean="0">
                          <a:effectLst/>
                        </a:rPr>
                        <a:t> МО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13183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173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1422,91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9,4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Старорусский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41493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290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3111,36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13,5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effectLst/>
                        </a:rPr>
                        <a:t>Хвойнинский</a:t>
                      </a:r>
                      <a:r>
                        <a:rPr lang="ru-RU" sz="1200" b="1" kern="1200" dirty="0" smtClean="0">
                          <a:effectLst/>
                        </a:rPr>
                        <a:t> МО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13734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151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3186,06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4,4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Холмский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5039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136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2178,69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2,4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Чудовский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19566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84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2331,80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8,5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236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Шимский</a:t>
                      </a:r>
                      <a:r>
                        <a:rPr lang="ru-RU" sz="1200" kern="1200" dirty="0" smtClean="0">
                          <a:effectLst/>
                        </a:rPr>
                        <a:t> МР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10965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 </a:t>
                      </a:r>
                      <a:r>
                        <a:rPr lang="ru-RU" sz="1200" kern="1200" dirty="0" smtClean="0">
                          <a:effectLst/>
                        </a:rPr>
                        <a:t>городское / 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127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1836,76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6,1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331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Великий Новгород ГО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224936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 </a:t>
                      </a: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353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effectLst/>
                        </a:rPr>
                        <a:t>1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90,32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2394,3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533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</a:rPr>
                        <a:t>ИТОГО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Arial"/>
                          <a:ea typeface="Times New Roman"/>
                        </a:rPr>
                        <a:t>596508</a:t>
                      </a:r>
                      <a:endParaRPr lang="ru-RU" sz="13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</a:rPr>
                        <a:t>17 городских / 81 </a:t>
                      </a:r>
                      <a:r>
                        <a:rPr lang="ru-RU" sz="1200" b="1" kern="1200" dirty="0">
                          <a:effectLst/>
                        </a:rPr>
                        <a:t>сельское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</a:rPr>
                        <a:t>3720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</a:rPr>
                        <a:t>54500,83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</a:rPr>
                        <a:t>11,0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97628374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3234" y="1124744"/>
            <a:ext cx="8729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системы муниципального управления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827351877"/>
              </p:ext>
            </p:extLst>
          </p:nvPr>
        </p:nvGraphicFramePr>
        <p:xfrm>
          <a:off x="4997885" y="1786252"/>
          <a:ext cx="4815655" cy="3334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4189784824"/>
              </p:ext>
            </p:extLst>
          </p:nvPr>
        </p:nvGraphicFramePr>
        <p:xfrm>
          <a:off x="510800" y="1700808"/>
          <a:ext cx="4487085" cy="3024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Заголовок 1"/>
          <p:cNvSpPr txBox="1">
            <a:spLocks/>
          </p:cNvSpPr>
          <p:nvPr/>
        </p:nvSpPr>
        <p:spPr>
          <a:xfrm>
            <a:off x="5358072" y="1636756"/>
            <a:ext cx="4004463" cy="378121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ru-RU"/>
            </a:defPPr>
            <a:lvl1pPr marL="12600" algn="ctr" defTabSz="914400">
              <a:lnSpc>
                <a:spcPct val="100000"/>
              </a:lnSpc>
              <a:spcBef>
                <a:spcPct val="0"/>
              </a:spcBef>
              <a:buNone/>
              <a:defRPr sz="1400" b="1" i="1" spc="-1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ea typeface="+mj-ea"/>
                <a:cs typeface="+mj-cs"/>
              </a:defRPr>
            </a:lvl1pPr>
          </a:lstStyle>
          <a:p>
            <a:r>
              <a:rPr lang="ru-RU" dirty="0"/>
              <a:t>Количество работников ОМСУ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633234" y="1636757"/>
            <a:ext cx="3995730" cy="378121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marL="12600" algn="ctr">
              <a:lnSpc>
                <a:spcPct val="100000"/>
              </a:lnSpc>
            </a:pPr>
            <a:r>
              <a:rPr lang="ru-RU" sz="1400" b="1" i="1" spc="-1" dirty="0" smtClean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Количество муниципальных образований</a:t>
            </a:r>
            <a:endParaRPr lang="ru-RU" sz="1400" b="1" i="1" spc="-1" dirty="0">
              <a:solidFill>
                <a:srgbClr val="F3484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573837" y="5049180"/>
            <a:ext cx="4127135" cy="1476164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marL="12600">
              <a:lnSpc>
                <a:spcPct val="100000"/>
              </a:lnSpc>
            </a:pPr>
            <a:r>
              <a:rPr lang="ru-RU" sz="1400" b="1" i="1" spc="-1" dirty="0" smtClean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Укрупнение  муниципальных образований</a:t>
            </a:r>
          </a:p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tx1"/>
                </a:solidFill>
                <a:latin typeface="+mn-lt"/>
              </a:rPr>
              <a:t>2005 - 221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: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 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м.р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178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с.п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tx1"/>
                </a:solidFill>
                <a:latin typeface="+mn-lt"/>
              </a:rPr>
              <a:t>2009 - 220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: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 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м.р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177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с.п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tx1"/>
                </a:solidFill>
                <a:latin typeface="+mn-lt"/>
              </a:rPr>
              <a:t>2010 - 149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: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 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м.р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106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с.п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tx1"/>
                </a:solidFill>
                <a:latin typeface="+mn-lt"/>
              </a:rPr>
              <a:t>2014 - 142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: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 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21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м.р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19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г.п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101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с.п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tx1"/>
                </a:solidFill>
                <a:latin typeface="+mn-lt"/>
              </a:rPr>
              <a:t>2020 - 120 м.о.</a:t>
            </a:r>
            <a:r>
              <a:rPr lang="en-US" sz="1200" b="1" dirty="0">
                <a:solidFill>
                  <a:schemeClr val="tx1"/>
                </a:solidFill>
                <a:latin typeface="+mn-lt"/>
              </a:rPr>
              <a:t>: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 1 г.о., 4 </a:t>
            </a:r>
            <a:r>
              <a:rPr lang="ru-RU" sz="1200" b="1" dirty="0" err="1">
                <a:solidFill>
                  <a:schemeClr val="tx1"/>
                </a:solidFill>
                <a:latin typeface="+mn-lt"/>
              </a:rPr>
              <a:t>м.о</a:t>
            </a:r>
            <a:r>
              <a:rPr lang="ru-RU" sz="1200" b="1" dirty="0">
                <a:solidFill>
                  <a:schemeClr val="tx1"/>
                </a:solidFill>
                <a:latin typeface="+mn-lt"/>
              </a:rPr>
              <a:t>., 17 м.р., 17 г.п., 81 с.п.</a:t>
            </a:r>
          </a:p>
          <a:p>
            <a:pPr marL="12600" algn="ctr">
              <a:lnSpc>
                <a:spcPct val="100000"/>
              </a:lnSpc>
            </a:pPr>
            <a:endParaRPr lang="ru-RU" sz="1400" i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5004706" y="5049180"/>
            <a:ext cx="4901294" cy="164313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algn="ctr">
              <a:spcBef>
                <a:spcPts val="300"/>
              </a:spcBef>
            </a:pPr>
            <a:r>
              <a:rPr lang="ru-RU" sz="1200" b="1" i="1" spc="-1" dirty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Объединение Администраций поселений, являющихся административными центрами районов, </a:t>
            </a:r>
            <a:r>
              <a:rPr lang="ru-RU" sz="1200" b="1" i="1" spc="-1" dirty="0" smtClean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/>
            </a:r>
            <a:br>
              <a:rPr lang="ru-RU" sz="1200" b="1" i="1" spc="-1" dirty="0" smtClean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</a:br>
            <a:r>
              <a:rPr lang="ru-RU" sz="1200" b="1" i="1" spc="-1" dirty="0" smtClean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с </a:t>
            </a:r>
            <a:r>
              <a:rPr lang="ru-RU" sz="1200" b="1" i="1" spc="-1" dirty="0">
                <a:solidFill>
                  <a:srgbClr val="F3484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Администрациями муниципальных районов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900" b="1" dirty="0" smtClean="0">
                <a:solidFill>
                  <a:schemeClr val="tx1"/>
                </a:solidFill>
                <a:latin typeface="+mn-lt"/>
              </a:rPr>
              <a:t>2013 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год - Старорусский район  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900" b="1" dirty="0">
                <a:solidFill>
                  <a:schemeClr val="tx1"/>
                </a:solidFill>
                <a:latin typeface="+mn-lt"/>
              </a:rPr>
              <a:t>2014 год -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Маловишерский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Батецкий,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Крестецкий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 районы 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900" b="1" dirty="0">
                <a:solidFill>
                  <a:schemeClr val="tx1"/>
                </a:solidFill>
                <a:latin typeface="+mn-lt"/>
              </a:rPr>
              <a:t>2015 год -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Боровичский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Волотовский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Пестовский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Окуловский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Солецкий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Валдайский, Холмский,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Поддорский</a:t>
            </a:r>
            <a:r>
              <a:rPr lang="ru-RU" sz="900" b="1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 smtClean="0">
                <a:solidFill>
                  <a:schemeClr val="tx1"/>
                </a:solidFill>
                <a:latin typeface="+mn-lt"/>
              </a:rPr>
              <a:t>Демянский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Любытинский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Мошенской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Маревский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Парфинский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Хвойнинский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, Чудовский районы  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ru-RU" sz="900" b="1" dirty="0">
                <a:solidFill>
                  <a:schemeClr val="tx1"/>
                </a:solidFill>
                <a:latin typeface="+mn-lt"/>
              </a:rPr>
              <a:t>2016 год - </a:t>
            </a:r>
            <a:r>
              <a:rPr lang="ru-RU" sz="900" b="1" dirty="0" err="1">
                <a:solidFill>
                  <a:schemeClr val="tx1"/>
                </a:solidFill>
                <a:latin typeface="+mn-lt"/>
              </a:rPr>
              <a:t>Шимский</a:t>
            </a:r>
            <a:r>
              <a:rPr lang="ru-RU" sz="900" b="1" dirty="0">
                <a:solidFill>
                  <a:schemeClr val="tx1"/>
                </a:solidFill>
                <a:latin typeface="+mn-lt"/>
              </a:rPr>
              <a:t> район</a:t>
            </a:r>
          </a:p>
          <a:p>
            <a:pPr marL="12600" algn="ctr">
              <a:lnSpc>
                <a:spcPct val="100000"/>
              </a:lnSpc>
              <a:spcBef>
                <a:spcPts val="300"/>
              </a:spcBef>
            </a:pPr>
            <a:endParaRPr lang="ru-RU" sz="1400" i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40925605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4488" y="1124744"/>
            <a:ext cx="956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Административные центры муниципальных районов по численности населения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957358"/>
              </p:ext>
            </p:extLst>
          </p:nvPr>
        </p:nvGraphicFramePr>
        <p:xfrm>
          <a:off x="416496" y="1592796"/>
          <a:ext cx="9073008" cy="502867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793660"/>
                <a:gridCol w="5279348"/>
              </a:tblGrid>
              <a:tr h="448041"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kern="1200" dirty="0">
                          <a:effectLst/>
                        </a:rPr>
                        <a:t>Численность населения, </a:t>
                      </a:r>
                      <a:r>
                        <a:rPr lang="ru-RU" sz="1600" kern="1200" dirty="0" smtClean="0">
                          <a:effectLst/>
                        </a:rPr>
                        <a:t>чел.</a:t>
                      </a:r>
                      <a:endParaRPr lang="ru-RU" sz="16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673415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600" kern="1200" dirty="0">
                          <a:effectLst/>
                        </a:rPr>
                        <a:t>Административный центр</a:t>
                      </a:r>
                      <a:endParaRPr lang="ru-RU" sz="16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92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20 до 50 тысяч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г. Боровичи</a:t>
                      </a:r>
                      <a:endParaRPr lang="ru-RU" sz="140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Старая </a:t>
                      </a:r>
                      <a:r>
                        <a:rPr lang="ru-RU" sz="1400" dirty="0">
                          <a:effectLst/>
                        </a:rPr>
                        <a:t>Русса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16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10 до 20 тысяч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Валдай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Малая </a:t>
                      </a:r>
                      <a:r>
                        <a:rPr lang="ru-RU" sz="1400" dirty="0">
                          <a:effectLst/>
                        </a:rPr>
                        <a:t>Вишера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Окуловка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Пестово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Чудово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16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5 до 10 тысяч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Крестцы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Парфино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Сольцы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Хвойная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86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менее 5 тысяч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п. Батецкий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п. Волот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Демянск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</a:t>
                      </a:r>
                      <a:r>
                        <a:rPr lang="ru-RU" sz="1400" dirty="0" err="1" smtClean="0">
                          <a:effectLst/>
                        </a:rPr>
                        <a:t>Любытино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с. </a:t>
                      </a:r>
                      <a:r>
                        <a:rPr lang="ru-RU" sz="1400" dirty="0" err="1" smtClean="0">
                          <a:effectLst/>
                        </a:rPr>
                        <a:t>Марёво</a:t>
                      </a:r>
                      <a:endParaRPr lang="ru-RU" sz="1400" dirty="0">
                        <a:effectLst/>
                      </a:endParaRP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с. Мошенское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с. Поддорье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г. Холм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р.п</a:t>
                      </a:r>
                      <a:r>
                        <a:rPr lang="ru-RU" sz="1400" dirty="0" smtClean="0">
                          <a:effectLst/>
                        </a:rPr>
                        <a:t>. Шимск</a:t>
                      </a:r>
                      <a:endParaRPr lang="ru-RU" sz="1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3628878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5788" y="1124744"/>
            <a:ext cx="8729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Главы муниципальных образований Новгородской области </a:t>
            </a:r>
            <a:endParaRPr lang="ru-RU" sz="2000" b="1" kern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0472" y="1592796"/>
            <a:ext cx="9517665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 соответствии </a:t>
            </a:r>
            <a:r>
              <a:rPr lang="ru-RU" dirty="0" smtClean="0"/>
              <a:t>с областным  законом   </a:t>
            </a:r>
            <a:r>
              <a:rPr lang="ru-RU" dirty="0"/>
              <a:t>от 02.12.2014 № 674-ОЗ «О сроке полномочий представительных органов муниципальных образований Новгородской области и порядке формирования представительных органов муниципальных районов Новгородской области, сроке полномочий и порядке избрания глав муниципальных образований Новгородской области»: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dirty="0"/>
              <a:t>Глава городского округа, Глава муниципального </a:t>
            </a:r>
            <a:r>
              <a:rPr lang="ru-RU" dirty="0"/>
              <a:t>района, Глава муниципального </a:t>
            </a:r>
            <a:r>
              <a:rPr lang="ru-RU" dirty="0" smtClean="0"/>
              <a:t>округа </a:t>
            </a:r>
            <a:r>
              <a:rPr lang="ru-RU" dirty="0"/>
              <a:t>избирается представительным органом городского </a:t>
            </a:r>
            <a:r>
              <a:rPr lang="ru-RU" dirty="0" smtClean="0"/>
              <a:t>округа</a:t>
            </a:r>
            <a:r>
              <a:rPr lang="ru-RU" dirty="0"/>
              <a:t>, муниципального района из числа кандидатов, представленных конкурсной комиссией по результатам конкурса, и возглавляет местную </a:t>
            </a:r>
            <a:r>
              <a:rPr lang="ru-RU" dirty="0" smtClean="0"/>
              <a:t>администрацию.</a:t>
            </a:r>
            <a:endParaRPr lang="ru-RU" dirty="0"/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dirty="0"/>
              <a:t>Глава поселения избирается на муниципальных выборах на основе всеобщего равного и прямого избирательного права при тайном голосовании сроком на пять лет и возглавляет местную администрацию, за исключением случаев, предусмотренных Федеральным законом от 6 октября 2003 года № </a:t>
            </a:r>
            <a:r>
              <a:rPr lang="ru-RU" dirty="0" smtClean="0"/>
              <a:t>131-ФЗ.</a:t>
            </a:r>
            <a:endParaRPr lang="ru-RU" dirty="0"/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dirty="0"/>
              <a:t>В случаях если в соответствии с частью 2 статьи 34 Федерального закона </a:t>
            </a:r>
            <a:br>
              <a:rPr lang="ru-RU" dirty="0"/>
            </a:br>
            <a:r>
              <a:rPr lang="ru-RU" dirty="0"/>
              <a:t>от 6 октября 2003 года № 131-ФЗ </a:t>
            </a:r>
            <a:r>
              <a:rPr lang="ru-RU" dirty="0" smtClean="0"/>
              <a:t>местная </a:t>
            </a:r>
            <a:r>
              <a:rPr lang="ru-RU" dirty="0"/>
              <a:t>администрация поселения не образуется, глава поселения избирается представительным органом поселения из своего состава на срок полномочий представительного органа текущего созыва и исполняет полномочия его председателя.</a:t>
            </a:r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428220201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472" y="1208946"/>
            <a:ext cx="9517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Представительные органы  </a:t>
            </a:r>
            <a:r>
              <a:rPr lang="ru-RU" sz="20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местного </a:t>
            </a:r>
            <a:r>
              <a:rPr lang="ru-RU" sz="2000" b="1" kern="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самоуправления муниципальных районов</a:t>
            </a:r>
            <a:endParaRPr lang="ru-RU" sz="2000" b="1" kern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0472" y="1858464"/>
            <a:ext cx="9674619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Представительные органы  </a:t>
            </a:r>
            <a:r>
              <a:rPr lang="ru-RU" dirty="0"/>
              <a:t>всех муниципальных районов Новгородской области в соответствии  с областным законом Новгородской области от 02.12.2014 № 674-ОЗ </a:t>
            </a:r>
            <a:r>
              <a:rPr lang="ru-RU" dirty="0" smtClean="0"/>
              <a:t>формируются </a:t>
            </a:r>
            <a:r>
              <a:rPr lang="ru-RU" dirty="0"/>
              <a:t>из глав поселений, входящих в состав муниципального района, и из депутатов представительных органов указанных поселений, избираемых представительными органами поселений из своего состава:</a:t>
            </a:r>
          </a:p>
          <a:p>
            <a:pPr algn="just"/>
            <a:endParaRPr lang="ru-RU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представительный </a:t>
            </a:r>
            <a:r>
              <a:rPr lang="ru-RU" dirty="0"/>
              <a:t>орган 6-ти (Батецкого, </a:t>
            </a:r>
            <a:r>
              <a:rPr lang="ru-RU" dirty="0" err="1"/>
              <a:t>Волотовского</a:t>
            </a:r>
            <a:r>
              <a:rPr lang="ru-RU" dirty="0"/>
              <a:t>, </a:t>
            </a:r>
            <a:r>
              <a:rPr lang="ru-RU" dirty="0" err="1"/>
              <a:t>Любытинского</a:t>
            </a:r>
            <a:r>
              <a:rPr lang="ru-RU" dirty="0"/>
              <a:t> </a:t>
            </a:r>
            <a:r>
              <a:rPr lang="ru-RU" dirty="0" err="1"/>
              <a:t>Парфинского</a:t>
            </a:r>
            <a:r>
              <a:rPr lang="ru-RU" dirty="0"/>
              <a:t>, Поддорского, </a:t>
            </a:r>
            <a:r>
              <a:rPr lang="ru-RU" dirty="0" err="1"/>
              <a:t>Шимского</a:t>
            </a:r>
            <a:r>
              <a:rPr lang="ru-RU" dirty="0"/>
              <a:t>) муниципальных </a:t>
            </a:r>
            <a:r>
              <a:rPr lang="ru-RU" dirty="0" smtClean="0"/>
              <a:t>районов, округов </a:t>
            </a:r>
            <a:r>
              <a:rPr lang="ru-RU" dirty="0"/>
              <a:t>формируется в соответствии с равной независимо от численности населения поселения нормой </a:t>
            </a:r>
            <a:r>
              <a:rPr lang="ru-RU" dirty="0" smtClean="0"/>
              <a:t>представительства;  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представительный </a:t>
            </a:r>
            <a:r>
              <a:rPr lang="ru-RU" dirty="0"/>
              <a:t>орган остальных </a:t>
            </a:r>
            <a:r>
              <a:rPr lang="ru-RU" dirty="0"/>
              <a:t>15-ти муниципальных районов, округов </a:t>
            </a:r>
            <a:r>
              <a:rPr lang="ru-RU" dirty="0"/>
              <a:t>(Боровичского, Валдайского, Демянского, </a:t>
            </a:r>
            <a:r>
              <a:rPr lang="ru-RU" dirty="0" err="1"/>
              <a:t>Крестецкого</a:t>
            </a:r>
            <a:r>
              <a:rPr lang="ru-RU" dirty="0"/>
              <a:t>, </a:t>
            </a:r>
            <a:r>
              <a:rPr lang="ru-RU" dirty="0" err="1"/>
              <a:t>Маловишерского</a:t>
            </a:r>
            <a:r>
              <a:rPr lang="ru-RU" dirty="0"/>
              <a:t>, Марёвского, Мошенского, Новгородского, </a:t>
            </a:r>
            <a:r>
              <a:rPr lang="ru-RU" dirty="0" err="1"/>
              <a:t>Окуловского</a:t>
            </a:r>
            <a:r>
              <a:rPr lang="ru-RU" dirty="0"/>
              <a:t>, Пестовского, Солецкого, Старорусского, </a:t>
            </a:r>
            <a:r>
              <a:rPr lang="ru-RU" dirty="0" err="1"/>
              <a:t>Хвойнинского</a:t>
            </a:r>
            <a:r>
              <a:rPr lang="ru-RU" dirty="0"/>
              <a:t>, Холмского, </a:t>
            </a:r>
            <a:r>
              <a:rPr lang="ru-RU" dirty="0" err="1"/>
              <a:t>Чудовского</a:t>
            </a:r>
            <a:r>
              <a:rPr lang="ru-RU" dirty="0"/>
              <a:t>) муниципальных районов - исходя из численности населения поселения. </a:t>
            </a:r>
            <a:endParaRPr lang="ru-RU" dirty="0" smtClean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/>
              <a:t>Норма представительства поселений устанавливается уставом муниципального района и уставами поселений в соответствии со статьей 3 областного закона № 674-ОЗ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83496693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33234" y="1124744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260574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152636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4488" y="1244950"/>
            <a:ext cx="9373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kern="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Представительные органы  </a:t>
            </a:r>
            <a:r>
              <a:rPr lang="ru-RU" sz="20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местного </a:t>
            </a:r>
            <a:r>
              <a:rPr lang="ru-RU" sz="2000" b="1" kern="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самоуправления городских и сельских поселений, городского округа</a:t>
            </a:r>
            <a:endParaRPr lang="ru-RU" sz="2000" b="1" kern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0472" y="2020773"/>
            <a:ext cx="9517665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dirty="0" smtClean="0"/>
              <a:t>Представительные органы  городских и сельских поселений  (Советы депутатов) Новгородской </a:t>
            </a:r>
            <a:r>
              <a:rPr lang="ru-RU" dirty="0"/>
              <a:t>области </a:t>
            </a:r>
            <a:r>
              <a:rPr lang="ru-RU" dirty="0" smtClean="0"/>
              <a:t>избираются на муниципальных выборах:</a:t>
            </a:r>
          </a:p>
          <a:p>
            <a:pPr marL="252000" algn="just">
              <a:spcBef>
                <a:spcPts val="600"/>
              </a:spcBef>
            </a:pPr>
            <a:r>
              <a:rPr lang="ru-RU" dirty="0" smtClean="0"/>
              <a:t>при </a:t>
            </a:r>
            <a:r>
              <a:rPr lang="ru-RU" dirty="0"/>
              <a:t>проведении муниципальных выборов депутатов </a:t>
            </a:r>
            <a:r>
              <a:rPr lang="ru-RU" dirty="0" smtClean="0"/>
              <a:t>Советов </a:t>
            </a:r>
            <a:r>
              <a:rPr lang="ru-RU" dirty="0"/>
              <a:t>депутатов 97 </a:t>
            </a:r>
            <a:r>
              <a:rPr lang="ru-RU" dirty="0" smtClean="0"/>
              <a:t>сельских</a:t>
            </a:r>
            <a:br>
              <a:rPr lang="ru-RU" dirty="0" smtClean="0"/>
            </a:br>
            <a:r>
              <a:rPr lang="ru-RU" dirty="0" smtClean="0"/>
              <a:t>поселений </a:t>
            </a:r>
            <a:r>
              <a:rPr lang="ru-RU" dirty="0"/>
              <a:t>используется мажоритарная избирательная система относительного большинства. Выборы проводятся по многомандатным </a:t>
            </a:r>
            <a:r>
              <a:rPr lang="ru-RU" dirty="0" smtClean="0"/>
              <a:t>округам; </a:t>
            </a:r>
            <a:endParaRPr lang="ru-RU" dirty="0"/>
          </a:p>
          <a:p>
            <a:pPr marL="252000" algn="just">
              <a:spcBef>
                <a:spcPts val="600"/>
              </a:spcBef>
            </a:pPr>
            <a:r>
              <a:rPr lang="ru-RU" dirty="0" smtClean="0"/>
              <a:t>при </a:t>
            </a:r>
            <a:r>
              <a:rPr lang="ru-RU" dirty="0"/>
              <a:t>проведении муниципальных выборов депутатов </a:t>
            </a:r>
            <a:r>
              <a:rPr lang="ru-RU" dirty="0" smtClean="0"/>
              <a:t>Советов </a:t>
            </a:r>
            <a:r>
              <a:rPr lang="ru-RU" dirty="0"/>
              <a:t>депутатов 4-х сельских поселений Новгородского района используется пропорциональная избирательная </a:t>
            </a:r>
            <a:r>
              <a:rPr lang="ru-RU" dirty="0" smtClean="0"/>
              <a:t>система. </a:t>
            </a:r>
            <a:endParaRPr lang="ru-RU" dirty="0"/>
          </a:p>
          <a:p>
            <a:pPr algn="just">
              <a:spcBef>
                <a:spcPts val="600"/>
              </a:spcBef>
            </a:pPr>
            <a:endParaRPr lang="ru-RU" dirty="0"/>
          </a:p>
          <a:p>
            <a:pPr marL="285750" indent="-2857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dirty="0" smtClean="0"/>
              <a:t>Дума </a:t>
            </a:r>
            <a:r>
              <a:rPr lang="ru-RU" dirty="0"/>
              <a:t>Великого Новгорода состоит из 30 депутатов, избираемых на муниципальных выборах, при этом 15 депутатских мандатов распределяются </a:t>
            </a:r>
            <a:r>
              <a:rPr lang="ru-RU" dirty="0" smtClean="0"/>
              <a:t>между </a:t>
            </a:r>
            <a:r>
              <a:rPr lang="ru-RU" dirty="0"/>
              <a:t>списками кандидатов, выдвинутых </a:t>
            </a:r>
            <a:r>
              <a:rPr lang="ru-RU" dirty="0" smtClean="0"/>
              <a:t>избирательными объединениями,  </a:t>
            </a:r>
            <a:r>
              <a:rPr lang="ru-RU" dirty="0"/>
              <a:t>пропорционально числу голосов избирателей, полученных каждым из списков кандидатов</a:t>
            </a:r>
            <a:r>
              <a:rPr lang="ru-RU" dirty="0" smtClean="0"/>
              <a:t>.</a:t>
            </a:r>
            <a:endParaRPr lang="ru-RU" dirty="0"/>
          </a:p>
          <a:p>
            <a:pPr algn="just">
              <a:spcBef>
                <a:spcPts val="600"/>
              </a:spcBef>
            </a:pPr>
            <a:r>
              <a:rPr lang="ru-RU" sz="1800" dirty="0" smtClean="0">
                <a:solidFill>
                  <a:srgbClr val="FF0000"/>
                </a:solidFill>
              </a:rPr>
              <a:t>     </a:t>
            </a:r>
          </a:p>
          <a:p>
            <a:pPr marL="252000" algn="just">
              <a:spcBef>
                <a:spcPts val="600"/>
              </a:spcBef>
            </a:pPr>
            <a:r>
              <a:rPr lang="ru-RU" sz="1800" dirty="0" smtClean="0">
                <a:solidFill>
                  <a:srgbClr val="FF0000"/>
                </a:solidFill>
              </a:rPr>
              <a:t>В соответствии с уставами муниципальных образований   всего  1604 мандата  </a:t>
            </a:r>
            <a:endParaRPr lang="ru-RU" sz="1800" dirty="0">
              <a:solidFill>
                <a:srgbClr val="FF0000"/>
              </a:solidFill>
            </a:endParaRPr>
          </a:p>
          <a:p>
            <a:pPr algn="just">
              <a:spcBef>
                <a:spcPts val="600"/>
              </a:spcBef>
            </a:pP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41829003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602325" y="906342"/>
            <a:ext cx="9272766" cy="0"/>
          </a:xfrm>
          <a:prstGeom prst="line">
            <a:avLst/>
          </a:prstGeom>
          <a:ln w="381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1"/>
          <p:cNvSpPr txBox="1">
            <a:spLocks/>
          </p:cNvSpPr>
          <p:nvPr/>
        </p:nvSpPr>
        <p:spPr>
          <a:xfrm>
            <a:off x="633234" y="116632"/>
            <a:ext cx="1104957" cy="77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>
            <a:defPPr>
              <a:defRPr lang="ru-RU"/>
            </a:defPPr>
            <a:lvl1pPr marL="12600">
              <a:lnSpc>
                <a:spcPct val="100000"/>
              </a:lnSpc>
              <a:defRPr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defRPr>
            </a:lvl1pPr>
          </a:lstStyle>
          <a:p>
            <a:r>
              <a:rPr lang="ru-RU" sz="5000" b="0" dirty="0">
                <a:solidFill>
                  <a:srgbClr val="AFABA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fld id="{3A0563BE-6BB1-4AF2-9C76-F022463C4161}" type="slidenum">
              <a:rPr lang="ru-RU" sz="5000" b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ru-RU" sz="5000" b="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937" y="44624"/>
            <a:ext cx="711200" cy="8239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8544" y="872716"/>
            <a:ext cx="9026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kern="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 об  органах  </a:t>
            </a:r>
            <a:r>
              <a:rPr lang="ru-RU" sz="1400" b="1" kern="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местного самоуправления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790468"/>
              </p:ext>
            </p:extLst>
          </p:nvPr>
        </p:nvGraphicFramePr>
        <p:xfrm>
          <a:off x="56456" y="1124747"/>
          <a:ext cx="9818635" cy="569957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763655"/>
                <a:gridCol w="2143068"/>
                <a:gridCol w="2411762"/>
                <a:gridCol w="1615728"/>
                <a:gridCol w="1884422"/>
              </a:tblGrid>
              <a:tr h="76952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Наименование муниципального района, </a:t>
                      </a:r>
                      <a:r>
                        <a:rPr lang="ru-RU" sz="1000" kern="1200" dirty="0" smtClean="0">
                          <a:effectLst/>
                        </a:rPr>
                        <a:t>муниципального округа, городского </a:t>
                      </a:r>
                      <a:r>
                        <a:rPr lang="ru-RU" sz="1000" kern="1200" dirty="0">
                          <a:effectLst/>
                        </a:rPr>
                        <a:t>округа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>
                          <a:effectLst/>
                        </a:rPr>
                        <a:t>Количество </a:t>
                      </a:r>
                      <a:r>
                        <a:rPr lang="ru-RU" sz="1000" kern="1200" dirty="0" smtClean="0">
                          <a:effectLst/>
                        </a:rPr>
                        <a:t> Глав городских </a:t>
                      </a:r>
                      <a:r>
                        <a:rPr lang="ru-RU" sz="1000" kern="1200" dirty="0">
                          <a:effectLst/>
                        </a:rPr>
                        <a:t>и сельских </a:t>
                      </a:r>
                      <a:r>
                        <a:rPr lang="ru-RU" sz="1000" kern="1200" dirty="0" smtClean="0">
                          <a:effectLst/>
                        </a:rPr>
                        <a:t>поселений, избираемых на прямых выборах 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 smtClean="0">
                          <a:effectLst/>
                        </a:rPr>
                        <a:t>Количество  Глав городских и сельских поселений, избираемых из состава Совета депутатов  и работающих на непостоянной основе 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 депутатов  Советов депутатов  городских</a:t>
                      </a:r>
                      <a:r>
                        <a:rPr lang="ru-RU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сельских поселений  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 депутатов Дум муниципальных районов /муниципального округа/городского округа </a:t>
                      </a:r>
                      <a:endParaRPr lang="ru-RU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923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Батецкий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сельское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81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Боровичский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10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Валдайский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8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0" marB="0" anchor="b"/>
                </a:tc>
              </a:tr>
              <a:tr h="1923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Волотовский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Демянский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0" marB="0" anchor="b"/>
                </a:tc>
              </a:tr>
              <a:tr h="1923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Крестецкий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Любытинский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сельское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сельское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8580" marR="68580" marT="0" marB="0" anchor="b"/>
                </a:tc>
              </a:tr>
              <a:tr h="1923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Маловишерский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 / 2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085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Марёвский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3657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Мошенской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4 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сельское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1923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Новгородский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2 </a:t>
                      </a:r>
                      <a:r>
                        <a:rPr lang="ru-RU" sz="1200" kern="1200" dirty="0" smtClean="0">
                          <a:effectLst/>
                        </a:rPr>
                        <a:t>городских / 8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Окуловский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 городских / 4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городское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8580" marR="68580" marT="0" marB="0" anchor="b"/>
                </a:tc>
              </a:tr>
              <a:tr h="22880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Парфинский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Пестовский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Поддорский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2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сельское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Солецкий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175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Старорусский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7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/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0" marB="0" anchor="b"/>
                </a:tc>
              </a:tr>
              <a:tr h="2181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Хвойнинский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Холмский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77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Чудовский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8580" marR="68580" marT="0" marB="0" anchor="b"/>
                </a:tc>
              </a:tr>
              <a:tr h="23932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Шимский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3 </a:t>
                      </a:r>
                      <a:r>
                        <a:rPr lang="ru-RU" sz="1200" kern="1200" dirty="0">
                          <a:effectLst/>
                        </a:rPr>
                        <a:t>сельских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 городское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 anchor="b"/>
                </a:tc>
              </a:tr>
              <a:tr h="21546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Великий </a:t>
                      </a:r>
                      <a:r>
                        <a:rPr lang="ru-RU" sz="1200" kern="1200" dirty="0">
                          <a:effectLst/>
                        </a:rPr>
                        <a:t>Новгород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 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239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effectLst/>
                        </a:rPr>
                        <a:t>ИТОГО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effectLst/>
                        </a:rPr>
                        <a:t>5 городских / 77 сельских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городских / 4 сельских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373 / 30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2648744" y="514846"/>
            <a:ext cx="650774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КОМИТЕТ ПО ВНУТРЕННЕЙ ПОЛИТИКЕ  НОВГОРОДСКОЙ </a:t>
            </a:r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6408870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2994</TotalTime>
  <Words>1365</Words>
  <Application>Microsoft Office PowerPoint</Application>
  <PresentationFormat>Лист A4 (210x297 мм)</PresentationFormat>
  <Paragraphs>577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Танечка</dc:creator>
  <cp:lastModifiedBy>Мочалова Екатерина Игоревна</cp:lastModifiedBy>
  <cp:revision>336</cp:revision>
  <cp:lastPrinted>2019-06-17T09:46:42Z</cp:lastPrinted>
  <dcterms:created xsi:type="dcterms:W3CDTF">2017-03-10T15:25:40Z</dcterms:created>
  <dcterms:modified xsi:type="dcterms:W3CDTF">2021-01-22T13:32:30Z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reated">
    <vt:filetime>2017-03-03T00:00:00Z</vt:filetime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astSaved">
    <vt:filetime>2017-03-10T00:00:00Z</vt:filetime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17</vt:i4>
  </property>
  <property fmtid="{D5CDD505-2E9C-101B-9397-08002B2CF9AE}" pid="10" name="PresentationFormat">
    <vt:lpwstr>Произвольный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22</vt:i4>
  </property>
</Properties>
</file>